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37"/>
    <p:restoredTop sz="94694"/>
  </p:normalViewPr>
  <p:slideViewPr>
    <p:cSldViewPr snapToGrid="0">
      <p:cViewPr varScale="1">
        <p:scale>
          <a:sx n="121" d="100"/>
          <a:sy n="121" d="100"/>
        </p:scale>
        <p:origin x="7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pn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6E06509-E579-8343-8AA4-80855823048C}" type="slidenum">
              <a:t>‹#›</a:t>
            </a:fld>
            <a:endParaRPr lang="tr-T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91633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06509-E579-8343-8AA4-80855823048C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012340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06509-E579-8343-8AA4-80855823048C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77054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06509-E579-8343-8AA4-80855823048C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716756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E06509-E579-8343-8AA4-80855823048C}" type="slidenum">
              <a:t>‹#›</a:t>
            </a:fld>
            <a:endParaRPr lang="tr-T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591662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06509-E579-8343-8AA4-80855823048C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019676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06509-E579-8343-8AA4-80855823048C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024396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06509-E579-8343-8AA4-80855823048C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1485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E06509-E579-8343-8AA4-80855823048C}" type="slidenum"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58619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E06509-E579-8343-8AA4-80855823048C}" type="slidenum">
              <a:t>‹#›</a:t>
            </a:fld>
            <a:endParaRPr lang="tr-T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63472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E06509-E579-8343-8AA4-80855823048C}" type="slidenum">
              <a:t>‹#›</a:t>
            </a:fld>
            <a:endParaRPr lang="tr-T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692760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1A09AD2-700F-7F4E-9F2B-24D5DDA5D660}" type="datetimeFigureOut">
              <a:t>19.06.2025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A6E06509-E579-8343-8AA4-80855823048C}" type="slidenum">
              <a:t>‹#›</a:t>
            </a:fld>
            <a:endParaRPr lang="tr-T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27530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A7F03-E59A-98DA-BB71-A7C92AAB30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4" y="1602827"/>
            <a:ext cx="8361229" cy="2635949"/>
          </a:xfrm>
        </p:spPr>
        <p:txBody>
          <a:bodyPr/>
          <a:lstStyle/>
          <a:p>
            <a:r>
              <a:rPr kumimoji="0" lang="tr-TR" sz="4800" b="0" i="0" u="none" strike="noStrike" kern="1200" cap="all" spc="0" normalizeH="0" baseline="0" noProof="0">
                <a:ln>
                  <a:noFill/>
                </a:ln>
                <a:solidFill>
                  <a:srgbClr val="191B0E"/>
                </a:solidFill>
                <a:effectLst/>
                <a:uLnTx/>
                <a:uFillTx/>
                <a:latin typeface="Franklin Gothic Book" panose="020B0503020102020204"/>
                <a:ea typeface="+mj-ea"/>
                <a:cs typeface="+mj-cs"/>
              </a:rPr>
              <a:t>EnhancIng Image-Based FashIon AssIstants wIth CondItIoned DIffusIon Models</a:t>
            </a:r>
            <a:endParaRPr lang="tr-T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B14042-752B-BE26-060D-D3010DC971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0163" y="4797107"/>
            <a:ext cx="6831673" cy="458066"/>
          </a:xfrm>
        </p:spPr>
        <p:txBody>
          <a:bodyPr/>
          <a:lstStyle/>
          <a:p>
            <a:r>
              <a:rPr lang="tr-TR"/>
              <a:t>Project Presentation</a:t>
            </a:r>
          </a:p>
        </p:txBody>
      </p:sp>
    </p:spTree>
    <p:extLst>
      <p:ext uri="{BB962C8B-B14F-4D97-AF65-F5344CB8AC3E}">
        <p14:creationId xmlns:p14="http://schemas.microsoft.com/office/powerpoint/2010/main" val="23377526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62404-3B74-24B6-930E-C390E681F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33097"/>
          </a:xfrm>
        </p:spPr>
        <p:txBody>
          <a:bodyPr/>
          <a:lstStyle/>
          <a:p>
            <a:r>
              <a:rPr lang="tr-TR"/>
              <a:t>Video Introduction</a:t>
            </a:r>
          </a:p>
        </p:txBody>
      </p:sp>
      <p:pic>
        <p:nvPicPr>
          <p:cNvPr id="4" name="video.mp4">
            <a:hlinkClick r:id="" action="ppaction://media"/>
            <a:extLst>
              <a:ext uri="{FF2B5EF4-FFF2-40B4-BE49-F238E27FC236}">
                <a16:creationId xmlns:a16="http://schemas.microsoft.com/office/drawing/2014/main" id="{4257BBC3-DC22-6177-8BA9-91FF26828C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1621" y="1418897"/>
            <a:ext cx="8121158" cy="527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81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8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AB4BB-39B9-0B69-5562-2638C69F7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64628"/>
          </a:xfrm>
        </p:spPr>
        <p:txBody>
          <a:bodyPr/>
          <a:lstStyle/>
          <a:p>
            <a:r>
              <a:rPr lang="tr-TR"/>
              <a:t>Website tour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168BB-3D71-2CDF-411C-63757A5A5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18442"/>
            <a:ext cx="9601200" cy="551792"/>
          </a:xfrm>
        </p:spPr>
        <p:txBody>
          <a:bodyPr/>
          <a:lstStyle/>
          <a:p>
            <a:r>
              <a:rPr lang="tr-TR"/>
              <a:t>Now we will present our website.</a:t>
            </a:r>
          </a:p>
        </p:txBody>
      </p:sp>
    </p:spTree>
    <p:extLst>
      <p:ext uri="{BB962C8B-B14F-4D97-AF65-F5344CB8AC3E}">
        <p14:creationId xmlns:p14="http://schemas.microsoft.com/office/powerpoint/2010/main" val="3327029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F5882-E2F7-2243-D014-54952C5C6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Quick Demonstration of Chatbot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651344-0257-F0EA-D9E7-8BDAC8ECC5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551793"/>
          </a:xfrm>
        </p:spPr>
        <p:txBody>
          <a:bodyPr/>
          <a:lstStyle/>
          <a:p>
            <a:r>
              <a:rPr lang="tr-TR"/>
              <a:t>We will now quickly demonstrate our chatbot interface that is using our model.</a:t>
            </a:r>
          </a:p>
        </p:txBody>
      </p:sp>
    </p:spTree>
    <p:extLst>
      <p:ext uri="{BB962C8B-B14F-4D97-AF65-F5344CB8AC3E}">
        <p14:creationId xmlns:p14="http://schemas.microsoft.com/office/powerpoint/2010/main" val="33110982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C1CA3-C69B-F1C5-AD28-63D51518A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59524"/>
          </a:xfrm>
        </p:spPr>
        <p:txBody>
          <a:bodyPr>
            <a:normAutofit fontScale="90000"/>
          </a:bodyPr>
          <a:lstStyle/>
          <a:p>
            <a:r>
              <a:rPr lang="tr-TR"/>
              <a:t>Detailed Workflow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6BAAFB2-4F1E-9F09-8B5E-24C92C72CF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2001" y="1880039"/>
            <a:ext cx="11173934" cy="49779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BE88771-4DD4-B2AA-D8B4-59B250E2F926}"/>
              </a:ext>
            </a:extLst>
          </p:cNvPr>
          <p:cNvSpPr txBox="1"/>
          <p:nvPr/>
        </p:nvSpPr>
        <p:spPr>
          <a:xfrm>
            <a:off x="840827" y="1428015"/>
            <a:ext cx="98066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tr-TR"/>
              <a:t>Fine-Tuned ControlNet Inpaint weights using ViTON-HD dataset + ~1000 hand-annotated images</a:t>
            </a:r>
          </a:p>
        </p:txBody>
      </p:sp>
    </p:spTree>
    <p:extLst>
      <p:ext uri="{BB962C8B-B14F-4D97-AF65-F5344CB8AC3E}">
        <p14:creationId xmlns:p14="http://schemas.microsoft.com/office/powerpoint/2010/main" val="41166216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880834-64BA-84CA-9E83-76871EED0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75138"/>
          </a:xfrm>
        </p:spPr>
        <p:txBody>
          <a:bodyPr/>
          <a:lstStyle/>
          <a:p>
            <a:r>
              <a:rPr lang="tr-TR"/>
              <a:t>Showcase of Results</a:t>
            </a:r>
          </a:p>
        </p:txBody>
      </p:sp>
      <p:pic>
        <p:nvPicPr>
          <p:cNvPr id="5" name="Picture 4" descr="A person in a green shirt&#10;&#10;Description automatically generated">
            <a:extLst>
              <a:ext uri="{FF2B5EF4-FFF2-40B4-BE49-F238E27FC236}">
                <a16:creationId xmlns:a16="http://schemas.microsoft.com/office/drawing/2014/main" id="{1F8DA6CA-1F00-F40D-EB7C-96899659C4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193" y="2093957"/>
            <a:ext cx="3956497" cy="3956497"/>
          </a:xfrm>
          <a:prstGeom prst="rect">
            <a:avLst/>
          </a:prstGeom>
        </p:spPr>
      </p:pic>
      <p:pic>
        <p:nvPicPr>
          <p:cNvPr id="7" name="Picture 6" descr="A person in a green shirt&#10;&#10;Description automatically generated">
            <a:extLst>
              <a:ext uri="{FF2B5EF4-FFF2-40B4-BE49-F238E27FC236}">
                <a16:creationId xmlns:a16="http://schemas.microsoft.com/office/drawing/2014/main" id="{DE96E671-486A-F0F7-07C4-C2EB41EAC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0443" y="2093957"/>
            <a:ext cx="3956497" cy="39564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875EA4-E74D-F7F4-A44E-4AE32DC8CC93}"/>
              </a:ext>
            </a:extLst>
          </p:cNvPr>
          <p:cNvSpPr txBox="1"/>
          <p:nvPr/>
        </p:nvSpPr>
        <p:spPr>
          <a:xfrm>
            <a:off x="2723891" y="6172200"/>
            <a:ext cx="1441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/>
              <a:t>Target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EA12D77-C86A-2787-7CD6-6E65334A4CA1}"/>
              </a:ext>
            </a:extLst>
          </p:cNvPr>
          <p:cNvSpPr txBox="1"/>
          <p:nvPr/>
        </p:nvSpPr>
        <p:spPr>
          <a:xfrm>
            <a:off x="8634318" y="6180818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/>
              <a:t>Model Output</a:t>
            </a:r>
          </a:p>
        </p:txBody>
      </p:sp>
    </p:spTree>
    <p:extLst>
      <p:ext uri="{BB962C8B-B14F-4D97-AF65-F5344CB8AC3E}">
        <p14:creationId xmlns:p14="http://schemas.microsoft.com/office/powerpoint/2010/main" val="41355689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DFB5F-A0EF-9F55-E0FF-657A779D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Showcase of Results</a:t>
            </a:r>
          </a:p>
        </p:txBody>
      </p:sp>
      <p:pic>
        <p:nvPicPr>
          <p:cNvPr id="5" name="Picture 4" descr="A person in a white shirt&#10;&#10;Description automatically generated">
            <a:extLst>
              <a:ext uri="{FF2B5EF4-FFF2-40B4-BE49-F238E27FC236}">
                <a16:creationId xmlns:a16="http://schemas.microsoft.com/office/drawing/2014/main" id="{1137D15E-998A-D4E8-FB20-DF3AB7B290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5379" y="1957551"/>
            <a:ext cx="3960000" cy="3960000"/>
          </a:xfrm>
          <a:prstGeom prst="rect">
            <a:avLst/>
          </a:prstGeom>
        </p:spPr>
      </p:pic>
      <p:pic>
        <p:nvPicPr>
          <p:cNvPr id="7" name="Picture 6" descr="A person looking down with her hands in her pockets&#10;&#10;Description automatically generated">
            <a:extLst>
              <a:ext uri="{FF2B5EF4-FFF2-40B4-BE49-F238E27FC236}">
                <a16:creationId xmlns:a16="http://schemas.microsoft.com/office/drawing/2014/main" id="{B6CD1924-2B5D-E8AD-8F41-7B07390A88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9427" y="1957551"/>
            <a:ext cx="3960000" cy="396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B541AF4-30B5-D460-6EE1-B5CC76723F0F}"/>
              </a:ext>
            </a:extLst>
          </p:cNvPr>
          <p:cNvSpPr txBox="1"/>
          <p:nvPr/>
        </p:nvSpPr>
        <p:spPr>
          <a:xfrm>
            <a:off x="2914829" y="5987534"/>
            <a:ext cx="1441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/>
              <a:t>Target Image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63D42FA-58A4-C684-ED8D-A80BE601ACB8}"/>
              </a:ext>
            </a:extLst>
          </p:cNvPr>
          <p:cNvSpPr txBox="1"/>
          <p:nvPr/>
        </p:nvSpPr>
        <p:spPr>
          <a:xfrm>
            <a:off x="8645054" y="5987534"/>
            <a:ext cx="150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/>
              <a:t>Model Output</a:t>
            </a:r>
          </a:p>
        </p:txBody>
      </p:sp>
    </p:spTree>
    <p:extLst>
      <p:ext uri="{BB962C8B-B14F-4D97-AF65-F5344CB8AC3E}">
        <p14:creationId xmlns:p14="http://schemas.microsoft.com/office/powerpoint/2010/main" val="243782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8D9AA-F281-041C-04AA-8B400D0587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3662855" cy="701566"/>
          </a:xfrm>
        </p:spPr>
        <p:txBody>
          <a:bodyPr/>
          <a:lstStyle/>
          <a:p>
            <a:r>
              <a:rPr lang="tr-TR"/>
              <a:t>Metric Results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75009546-CA85-77D5-5C98-2BD9F9F464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470028"/>
              </p:ext>
            </p:extLst>
          </p:nvPr>
        </p:nvGraphicFramePr>
        <p:xfrm>
          <a:off x="1198179" y="1555531"/>
          <a:ext cx="10363200" cy="4616667"/>
        </p:xfrm>
        <a:graphic>
          <a:graphicData uri="http://schemas.openxmlformats.org/drawingml/2006/table">
            <a:tbl>
              <a:tblPr/>
              <a:tblGrid>
                <a:gridCol w="1727200">
                  <a:extLst>
                    <a:ext uri="{9D8B030D-6E8A-4147-A177-3AD203B41FA5}">
                      <a16:colId xmlns:a16="http://schemas.microsoft.com/office/drawing/2014/main" val="2350736794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3855087205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3446177688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412275382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172393490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1854637441"/>
                    </a:ext>
                  </a:extLst>
                </a:gridCol>
              </a:tblGrid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Method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FID</a:t>
                      </a:r>
                      <a:r>
                        <a:rPr lang="en-US" sz="1400" baseline="-25000">
                          <a:effectLst/>
                        </a:rPr>
                        <a:t>p</a:t>
                      </a:r>
                      <a:r>
                        <a:rPr lang="en-US" sz="1400">
                          <a:effectLst/>
                        </a:rPr>
                        <a:t>↓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KID</a:t>
                      </a:r>
                      <a:r>
                        <a:rPr lang="en-US" sz="1400" baseline="-25000">
                          <a:effectLst/>
                        </a:rPr>
                        <a:t>p</a:t>
                      </a:r>
                      <a:r>
                        <a:rPr lang="en-US" sz="1400">
                          <a:effectLst/>
                        </a:rPr>
                        <a:t>↓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PSNR</a:t>
                      </a:r>
                      <a:r>
                        <a:rPr lang="en-US" sz="1400" baseline="-25000">
                          <a:effectLst/>
                        </a:rPr>
                        <a:t>p</a:t>
                      </a:r>
                      <a:r>
                        <a:rPr lang="en-US" sz="1400">
                          <a:effectLst/>
                        </a:rPr>
                        <a:t>↑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SSIM</a:t>
                      </a:r>
                      <a:r>
                        <a:rPr lang="en-US" sz="1400" baseline="-25000">
                          <a:effectLst/>
                        </a:rPr>
                        <a:t>p</a:t>
                      </a:r>
                      <a:r>
                        <a:rPr lang="en-US" sz="1400">
                          <a:effectLst/>
                        </a:rPr>
                        <a:t>↑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LPIPS</a:t>
                      </a:r>
                      <a:r>
                        <a:rPr lang="en-US" sz="1400" baseline="-25000">
                          <a:effectLst/>
                        </a:rPr>
                        <a:t>p</a:t>
                      </a:r>
                      <a:r>
                        <a:rPr lang="en-US" sz="1400">
                          <a:effectLst/>
                        </a:rPr>
                        <a:t>↓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0444435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PF-AFN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6.554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0.81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23.54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sng">
                          <a:effectLst/>
                        </a:rPr>
                        <a:t>0.888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0.087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9353596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FS-VTON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6.170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0.69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23.79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0.886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0.074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6582185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HR-VTON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11.383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3.52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21.61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0.865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0.122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8357418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SDAFN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6.605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0.83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23.24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0.880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0.082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6599372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GP-VTON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6.031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0.60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23.41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0.885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0.080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726369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LADI-VTON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6.602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1.09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22.49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0.866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0.094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0265599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DCI-VTON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sng">
                          <a:effectLst/>
                        </a:rPr>
                        <a:t>5.521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0.41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sng">
                          <a:effectLst/>
                        </a:rPr>
                        <a:t>24.01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0.882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0.080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0397684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SD-VTON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6.986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1.00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22.73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0.874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0.101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5942102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D4-VTON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effectLst/>
                        </a:rPr>
                        <a:t>4.845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effectLst/>
                        </a:rPr>
                        <a:t>0.04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effectLst/>
                        </a:rPr>
                        <a:t>24.71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effectLst/>
                        </a:rPr>
                        <a:t>0.892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effectLst/>
                        </a:rPr>
                        <a:t>0.065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9769808"/>
                  </a:ext>
                </a:extLst>
              </a:tr>
              <a:tr h="419697">
                <a:tc>
                  <a:txBody>
                    <a:bodyPr/>
                    <a:lstStyle/>
                    <a:p>
                      <a:pPr algn="ctr"/>
                      <a:r>
                        <a:rPr lang="en-US" sz="1400" b="1">
                          <a:effectLst/>
                        </a:rPr>
                        <a:t>Ours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14.2044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sng">
                          <a:effectLst/>
                        </a:rPr>
                        <a:t>0.4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18.49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</a:rPr>
                        <a:t>0.843</a:t>
                      </a: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u="sng">
                          <a:effectLst/>
                        </a:rPr>
                        <a:t>0.073</a:t>
                      </a:r>
                      <a:endParaRPr lang="en-US" sz="1400">
                        <a:effectLst/>
                      </a:endParaRPr>
                    </a:p>
                  </a:txBody>
                  <a:tcPr marL="58140" marR="58140" marT="58140" marB="58140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5385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9271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01494-4D08-C6A9-DCE9-7305076C0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43607"/>
          </a:xfrm>
        </p:spPr>
        <p:txBody>
          <a:bodyPr/>
          <a:lstStyle/>
          <a:p>
            <a:r>
              <a:rPr lang="tr-TR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707C9-0EE0-9E86-FA36-622F30A4A3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718442"/>
            <a:ext cx="9601200" cy="282202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tr-TR"/>
              <a:t>We propose a method that produces a succesful solution for visual try-on methods that conditions the text-to-image model to guide the model better to create a realistic output.</a:t>
            </a:r>
          </a:p>
          <a:p>
            <a:pPr marL="0" indent="0">
              <a:buNone/>
            </a:pPr>
            <a:endParaRPr lang="tr-TR"/>
          </a:p>
          <a:p>
            <a:pPr marL="0" indent="0">
              <a:buNone/>
            </a:pPr>
            <a:r>
              <a:rPr lang="tr-TR"/>
              <a:t>Our model achieved the second-best score for two metrics across other models with the same goal. We consider this project a success for the scale of our group and the resources we had.</a:t>
            </a:r>
          </a:p>
          <a:p>
            <a:pPr marL="0" indent="0">
              <a:buNone/>
            </a:pPr>
            <a:endParaRPr lang="tr-TR"/>
          </a:p>
          <a:p>
            <a:pPr marL="0" indent="0">
              <a:buNone/>
            </a:pPr>
            <a:r>
              <a:rPr lang="tr-TR"/>
              <a:t>Thank you for listening and we can answer any questions you might have!</a:t>
            </a:r>
          </a:p>
        </p:txBody>
      </p:sp>
    </p:spTree>
    <p:extLst>
      <p:ext uri="{BB962C8B-B14F-4D97-AF65-F5344CB8AC3E}">
        <p14:creationId xmlns:p14="http://schemas.microsoft.com/office/powerpoint/2010/main" val="300637580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47</TotalTime>
  <Words>220</Words>
  <Application>Microsoft Macintosh PowerPoint</Application>
  <PresentationFormat>Widescreen</PresentationFormat>
  <Paragraphs>88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Franklin Gothic Book</vt:lpstr>
      <vt:lpstr>Crop</vt:lpstr>
      <vt:lpstr>EnhancIng Image-Based FashIon AssIstants wIth CondItIoned DIffusIon Models</vt:lpstr>
      <vt:lpstr>Video Introduction</vt:lpstr>
      <vt:lpstr>Website tour</vt:lpstr>
      <vt:lpstr>Quick Demonstration of Chatbot Interface</vt:lpstr>
      <vt:lpstr>Detailed Workflow</vt:lpstr>
      <vt:lpstr>Showcase of Results</vt:lpstr>
      <vt:lpstr>Showcase of Results</vt:lpstr>
      <vt:lpstr>Metric Results</vt:lpstr>
      <vt:lpstr>Discussion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EnhancIng Image-Based FashIon AssIstants wIth CondItIoned DIffusIon Models</dc:title>
  <dc:creator>EYUP MENEVSE</dc:creator>
  <cp:lastModifiedBy>EYUP MENEVSE</cp:lastModifiedBy>
  <cp:revision>1</cp:revision>
  <dcterms:created xsi:type="dcterms:W3CDTF">2025-06-18T23:13:37Z</dcterms:created>
  <dcterms:modified xsi:type="dcterms:W3CDTF">2025-06-19T00:00:59Z</dcterms:modified>
</cp:coreProperties>
</file>

<file path=docProps/thumbnail.jpeg>
</file>